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5124113" cy="10688638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13" autoAdjust="0"/>
    <p:restoredTop sz="94660"/>
  </p:normalViewPr>
  <p:slideViewPr>
    <p:cSldViewPr snapToGrid="0" snapToObjects="1">
      <p:cViewPr varScale="1">
        <p:scale>
          <a:sx n="56" d="100"/>
          <a:sy n="56" d="100"/>
        </p:scale>
        <p:origin x="1435" y="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2.pn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11" Type="http://schemas.openxmlformats.org/officeDocument/2006/relationships/image" Target="../media/image10.png"/><Relationship Id="rId5" Type="http://schemas.openxmlformats.org/officeDocument/2006/relationships/image" Target="../media/image4.jpg"/><Relationship Id="rId10" Type="http://schemas.openxmlformats.org/officeDocument/2006/relationships/image" Target="../media/image9.jpeg"/><Relationship Id="rId4" Type="http://schemas.openxmlformats.org/officeDocument/2006/relationships/image" Target="../media/image3.jpg"/><Relationship Id="rId9" Type="http://schemas.openxmlformats.org/officeDocument/2006/relationships/image" Target="../media/image8.tif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581" y="301752"/>
            <a:ext cx="15124176" cy="10689336"/>
          </a:xfrm>
          <a:prstGeom prst="rect">
            <a:avLst/>
          </a:prstGeom>
          <a:solidFill>
            <a:srgbClr val="F7F9F7"/>
          </a:solidFill>
          <a:ln>
            <a:solidFill>
              <a:srgbClr val="F7F9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>
                <a:solidFill>
                  <a:srgbClr val="E8F3FA"/>
                </a:solidFill>
                <a:latin typeface="Aptos"/>
              </a:rPr>
              <a:t>HS11</a:t>
            </a:r>
            <a:endParaRPr/>
          </a:p>
        </p:txBody>
      </p:sp>
      <p:pic>
        <p:nvPicPr>
          <p:cNvPr id="3" name="Picture 2" descr="_ppt_crop_image1_jpe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781044" cy="1389888"/>
          </a:xfrm>
          <a:prstGeom prst="rect">
            <a:avLst/>
          </a:prstGeom>
        </p:spPr>
      </p:pic>
      <p:pic>
        <p:nvPicPr>
          <p:cNvPr id="4" name="Picture 3" descr="_ppt_crop_image9_jpe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1044" y="0"/>
            <a:ext cx="3781044" cy="1389888"/>
          </a:xfrm>
          <a:prstGeom prst="rect">
            <a:avLst/>
          </a:prstGeom>
        </p:spPr>
      </p:pic>
      <p:pic>
        <p:nvPicPr>
          <p:cNvPr id="5" name="Picture 4" descr="_ppt_crop_image10_jpe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2088" y="0"/>
            <a:ext cx="3781044" cy="1389888"/>
          </a:xfrm>
          <a:prstGeom prst="rect">
            <a:avLst/>
          </a:prstGeom>
        </p:spPr>
      </p:pic>
      <p:pic>
        <p:nvPicPr>
          <p:cNvPr id="6" name="Picture 5" descr="_ppt_crop_image11_jpeg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43132" y="0"/>
            <a:ext cx="3781044" cy="138988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0"/>
            <a:ext cx="15124176" cy="1389888"/>
          </a:xfrm>
          <a:prstGeom prst="rect">
            <a:avLst/>
          </a:prstGeom>
          <a:solidFill>
            <a:srgbClr val="084A86"/>
          </a:solidFill>
          <a:ln>
            <a:solidFill>
              <a:srgbClr val="084A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7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96203" y="9100511"/>
            <a:ext cx="2605677" cy="124098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926080" y="142713"/>
            <a:ext cx="5168723" cy="603242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3200" b="1" dirty="0">
                <a:solidFill>
                  <a:srgbClr val="D8FF42"/>
                </a:solidFill>
                <a:latin typeface="Aptos"/>
              </a:rPr>
              <a:t>PROGRAMME AT A GLANCE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658368"/>
            <a:ext cx="7108356" cy="326243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1400" b="0">
                <a:solidFill>
                  <a:srgbClr val="FFFFFF"/>
                </a:solidFill>
                <a:latin typeface="Aptos"/>
              </a:rPr>
              <a:t>Nature-based Solutions to facilitate the transition for living within the Planetary Boundaries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26080" y="987552"/>
            <a:ext cx="4782912" cy="295466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Aptos"/>
              </a:rPr>
              <a:t>6-10 September 2026  |  Trier, Germany  |  University Trier - Campus 2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795760" y="256032"/>
            <a:ext cx="2926080" cy="786384"/>
          </a:xfrm>
          <a:prstGeom prst="roundRect">
            <a:avLst/>
          </a:prstGeom>
          <a:solidFill>
            <a:srgbClr val="D8FF42"/>
          </a:solidFill>
          <a:ln>
            <a:solidFill>
              <a:srgbClr val="D8FF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1960352" y="384048"/>
            <a:ext cx="2598275" cy="418576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2000" b="1" dirty="0" err="1">
                <a:solidFill>
                  <a:srgbClr val="084A86"/>
                </a:solidFill>
                <a:latin typeface="Aptos"/>
              </a:rPr>
              <a:t>TERRAenVISION</a:t>
            </a:r>
            <a:r>
              <a:rPr sz="2000" b="1" dirty="0">
                <a:solidFill>
                  <a:srgbClr val="084A86"/>
                </a:solidFill>
                <a:latin typeface="Aptos"/>
              </a:rPr>
              <a:t> 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960352" y="713232"/>
            <a:ext cx="2560320" cy="182880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900" b="1">
                <a:solidFill>
                  <a:srgbClr val="084A86"/>
                </a:solidFill>
                <a:latin typeface="Aptos"/>
              </a:rPr>
              <a:t>www.terraenvision.eu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77368" y="1572768"/>
            <a:ext cx="2834639" cy="438912"/>
          </a:xfrm>
          <a:prstGeom prst="roundRect">
            <a:avLst/>
          </a:prstGeom>
          <a:solidFill>
            <a:srgbClr val="FAC313"/>
          </a:solidFill>
          <a:ln>
            <a:solidFill>
              <a:srgbClr val="FAC31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84048" y="1636776"/>
            <a:ext cx="1785823" cy="237744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1250" b="1">
                <a:solidFill>
                  <a:srgbClr val="084A86"/>
                </a:solidFill>
                <a:latin typeface="Aptos"/>
              </a:rPr>
              <a:t>SUNDAY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32887" y="1645920"/>
            <a:ext cx="475488" cy="219456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r"/>
            <a:r>
              <a:rPr sz="950" b="1">
                <a:solidFill>
                  <a:srgbClr val="084A86"/>
                </a:solidFill>
                <a:latin typeface="Aptos"/>
              </a:rPr>
              <a:t>6 SEP</a:t>
            </a:r>
          </a:p>
        </p:txBody>
      </p:sp>
      <p:pic>
        <p:nvPicPr>
          <p:cNvPr id="18" name="Picture 17" descr="_ppt_crop_image9_jpg.jpg"/>
          <p:cNvPicPr>
            <a:picLocks noChangeAspect="1"/>
          </p:cNvPicPr>
          <p:nvPr/>
        </p:nvPicPr>
        <p:blipFill>
          <a:blip r:embed="rId7"/>
          <a:srcRect t="5264"/>
          <a:stretch>
            <a:fillRect/>
          </a:stretch>
        </p:blipFill>
        <p:spPr>
          <a:xfrm>
            <a:off x="466852" y="2125980"/>
            <a:ext cx="3314192" cy="3291677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282448" y="5257800"/>
            <a:ext cx="2834639" cy="1371600"/>
          </a:xfrm>
          <a:prstGeom prst="roundRect">
            <a:avLst/>
          </a:prstGeom>
          <a:solidFill>
            <a:srgbClr val="084A86"/>
          </a:solidFill>
          <a:ln>
            <a:solidFill>
              <a:srgbClr val="084A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383032" y="5342127"/>
            <a:ext cx="2633471" cy="201168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800" b="1" dirty="0">
                <a:solidFill>
                  <a:srgbClr val="D8FF42"/>
                </a:solidFill>
                <a:latin typeface="Aptos"/>
              </a:rPr>
              <a:t>15:00-17:00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3032" y="5607303"/>
            <a:ext cx="2633471" cy="292608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Aptos"/>
              </a:rPr>
              <a:t>NBS CITY WALK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19817" y="5918200"/>
            <a:ext cx="2633471" cy="502920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800" b="0" dirty="0">
                <a:solidFill>
                  <a:srgbClr val="FFFFFF"/>
                </a:solidFill>
                <a:latin typeface="Aptos"/>
              </a:rPr>
              <a:t>Meeting at </a:t>
            </a:r>
            <a:r>
              <a:rPr sz="800" b="0" dirty="0" err="1">
                <a:solidFill>
                  <a:srgbClr val="FFFFFF"/>
                </a:solidFill>
                <a:latin typeface="Aptos"/>
              </a:rPr>
              <a:t>Basilika</a:t>
            </a:r>
            <a:r>
              <a:rPr sz="800" b="0" dirty="0">
                <a:solidFill>
                  <a:srgbClr val="FFFFFF"/>
                </a:solidFill>
                <a:latin typeface="Aptos"/>
              </a:rPr>
              <a:t> Square.
Exploring Nature-based Solutions in a 2000-year-old city.</a:t>
            </a:r>
          </a:p>
        </p:txBody>
      </p:sp>
      <p:pic>
        <p:nvPicPr>
          <p:cNvPr id="23" name="Picture 22" descr="_ppt_crop_image6_jpeg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008909" y="2165952"/>
            <a:ext cx="2834998" cy="1966209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3218687" y="1572768"/>
            <a:ext cx="2834639" cy="438912"/>
          </a:xfrm>
          <a:prstGeom prst="roundRect">
            <a:avLst/>
          </a:prstGeom>
          <a:solidFill>
            <a:srgbClr val="58A5DF"/>
          </a:solidFill>
          <a:ln>
            <a:solidFill>
              <a:srgbClr val="58A5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3310127" y="1636776"/>
            <a:ext cx="1785823" cy="237744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1250" b="1">
                <a:solidFill>
                  <a:srgbClr val="084A86"/>
                </a:solidFill>
                <a:latin typeface="Aptos"/>
              </a:rPr>
              <a:t>MONDAY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58967" y="1645920"/>
            <a:ext cx="475488" cy="219456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r"/>
            <a:r>
              <a:rPr sz="950" b="1">
                <a:solidFill>
                  <a:srgbClr val="084A86"/>
                </a:solidFill>
                <a:latin typeface="Aptos"/>
              </a:rPr>
              <a:t>7 SEP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187107" y="2125980"/>
            <a:ext cx="2834639" cy="438912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3177100" y="2121408"/>
            <a:ext cx="2834639" cy="50292"/>
          </a:xfrm>
          <a:prstGeom prst="rect">
            <a:avLst/>
          </a:prstGeom>
          <a:solidFill>
            <a:srgbClr val="58A5DF"/>
          </a:solidFill>
          <a:ln>
            <a:solidFill>
              <a:srgbClr val="58A5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3316375" y="2203703"/>
            <a:ext cx="2670047" cy="164592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760" b="1">
                <a:solidFill>
                  <a:srgbClr val="5F707A"/>
                </a:solidFill>
                <a:latin typeface="Aptos"/>
              </a:rPr>
              <a:t>08:00-09:00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300983" y="2326726"/>
            <a:ext cx="2670047" cy="384048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910" b="1" dirty="0">
                <a:solidFill>
                  <a:srgbClr val="183248"/>
                </a:solidFill>
                <a:latin typeface="Aptos"/>
              </a:rPr>
              <a:t>Registration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300983" y="2761487"/>
            <a:ext cx="2670047" cy="201168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730" b="0">
                <a:solidFill>
                  <a:srgbClr val="5F707A"/>
                </a:solidFill>
                <a:latin typeface="Aptos"/>
              </a:rPr>
              <a:t>Foyer HZ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3184061" y="2628900"/>
            <a:ext cx="2834639" cy="493776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3184057" y="2628646"/>
            <a:ext cx="2834639" cy="50292"/>
          </a:xfrm>
          <a:prstGeom prst="rect">
            <a:avLst/>
          </a:prstGeom>
          <a:solidFill>
            <a:srgbClr val="58A5DF"/>
          </a:solidFill>
          <a:ln>
            <a:solidFill>
              <a:srgbClr val="58A5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3300983" y="2715768"/>
            <a:ext cx="862608" cy="227755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r>
              <a:rPr sz="760" b="1" dirty="0">
                <a:latin typeface="Aptos"/>
              </a:rPr>
              <a:t>08:30-09:00</a:t>
            </a:r>
            <a:r>
              <a:rPr lang="en-US" sz="760" b="1" dirty="0">
                <a:latin typeface="Aptos"/>
              </a:rPr>
              <a:t> HS11</a:t>
            </a:r>
            <a:endParaRPr sz="760" b="1" dirty="0">
              <a:latin typeface="Aptos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300983" y="2898648"/>
            <a:ext cx="2670047" cy="384048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910" b="1" dirty="0">
                <a:solidFill>
                  <a:srgbClr val="183248"/>
                </a:solidFill>
                <a:latin typeface="Aptos"/>
              </a:rPr>
              <a:t>Opening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300983" y="3273552"/>
            <a:ext cx="2670047" cy="201168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730" b="0">
                <a:solidFill>
                  <a:srgbClr val="5F707A"/>
                </a:solidFill>
                <a:latin typeface="Aptos"/>
              </a:rPr>
              <a:t>University Trier &amp; TERRAenVISION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3168394" y="3186176"/>
            <a:ext cx="2834639" cy="1389888"/>
          </a:xfrm>
          <a:prstGeom prst="roundRect">
            <a:avLst/>
          </a:prstGeom>
          <a:solidFill>
            <a:srgbClr val="084A86"/>
          </a:solidFill>
          <a:ln>
            <a:solidFill>
              <a:srgbClr val="084A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3168394" y="3164522"/>
            <a:ext cx="2834639" cy="5029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3300983" y="3282696"/>
            <a:ext cx="862608" cy="227755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760" b="1" dirty="0">
                <a:solidFill>
                  <a:srgbClr val="E8F3FA"/>
                </a:solidFill>
                <a:latin typeface="Aptos"/>
              </a:rPr>
              <a:t>09:00-10:30</a:t>
            </a:r>
            <a:r>
              <a:rPr lang="en-US" sz="760" b="1" dirty="0">
                <a:solidFill>
                  <a:srgbClr val="E8F3FA"/>
                </a:solidFill>
                <a:latin typeface="Aptos"/>
              </a:rPr>
              <a:t> HS11</a:t>
            </a:r>
            <a:endParaRPr sz="760" b="1" dirty="0">
              <a:solidFill>
                <a:srgbClr val="E8F3FA"/>
              </a:solidFill>
              <a:latin typeface="Aptos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300983" y="3446443"/>
            <a:ext cx="2670047" cy="384048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910" b="1">
                <a:solidFill>
                  <a:srgbClr val="FFFFFF"/>
                </a:solidFill>
                <a:latin typeface="Aptos"/>
              </a:rPr>
              <a:t>AGRICULTURE &amp; NATURE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300983" y="3840480"/>
            <a:ext cx="891462" cy="572464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1000" b="0" dirty="0">
                <a:solidFill>
                  <a:srgbClr val="E8F3FA"/>
                </a:solidFill>
                <a:latin typeface="Aptos"/>
              </a:rPr>
              <a:t>Gera van </a:t>
            </a:r>
            <a:r>
              <a:rPr sz="1000" b="0" dirty="0" err="1">
                <a:solidFill>
                  <a:srgbClr val="E8F3FA"/>
                </a:solidFill>
                <a:latin typeface="Aptos"/>
              </a:rPr>
              <a:t>Os</a:t>
            </a:r>
            <a:r>
              <a:rPr sz="1000" b="0" dirty="0">
                <a:solidFill>
                  <a:srgbClr val="E8F3FA"/>
                </a:solidFill>
                <a:latin typeface="Aptos"/>
              </a:rPr>
              <a:t>
John Reid (NZ)
</a:t>
            </a:r>
            <a:r>
              <a:rPr lang="en-US" sz="1000" dirty="0">
                <a:solidFill>
                  <a:srgbClr val="E8F3FA"/>
                </a:solidFill>
                <a:latin typeface="Aptos"/>
              </a:rPr>
              <a:t>D</a:t>
            </a:r>
            <a:r>
              <a:rPr sz="1000" b="0" dirty="0">
                <a:solidFill>
                  <a:srgbClr val="E8F3FA"/>
                </a:solidFill>
                <a:latin typeface="Aptos"/>
              </a:rPr>
              <a:t>iscussion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3203601" y="5130800"/>
            <a:ext cx="2849726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3316376" y="5208144"/>
            <a:ext cx="2670047" cy="164592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760" b="1">
                <a:solidFill>
                  <a:srgbClr val="5F707A"/>
                </a:solidFill>
                <a:latin typeface="Aptos"/>
              </a:rPr>
              <a:t>11:00-12:30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316376" y="5391024"/>
            <a:ext cx="2670047" cy="384048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910" b="1">
                <a:solidFill>
                  <a:srgbClr val="183248"/>
                </a:solidFill>
                <a:latin typeface="Aptos"/>
              </a:rPr>
              <a:t>PARALLEL SESSIONS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300983" y="5653526"/>
            <a:ext cx="2223557" cy="313932"/>
          </a:xfrm>
          <a:prstGeom prst="rect">
            <a:avLst/>
          </a:prstGeom>
          <a:noFill/>
        </p:spPr>
        <p:txBody>
          <a:bodyPr wrap="none" lIns="54864" tIns="18288" rIns="54864" bIns="18288" anchor="t">
            <a:spAutoFit/>
          </a:bodyPr>
          <a:lstStyle/>
          <a:p>
            <a:pPr algn="l"/>
            <a:r>
              <a:rPr sz="900" b="0" dirty="0">
                <a:solidFill>
                  <a:srgbClr val="5F707A"/>
                </a:solidFill>
                <a:latin typeface="Aptos"/>
              </a:rPr>
              <a:t>AN1 Land Degradation &amp; Restoration</a:t>
            </a:r>
            <a:r>
              <a:rPr lang="en-US" sz="900" b="0" dirty="0">
                <a:solidFill>
                  <a:srgbClr val="5F707A"/>
                </a:solidFill>
                <a:latin typeface="Aptos"/>
              </a:rPr>
              <a:t> HS11</a:t>
            </a:r>
            <a:r>
              <a:rPr sz="900" b="0" dirty="0">
                <a:solidFill>
                  <a:srgbClr val="5F707A"/>
                </a:solidFill>
                <a:latin typeface="Aptos"/>
              </a:rPr>
              <a:t>
MET1 Integrated Methodologies</a:t>
            </a:r>
            <a:r>
              <a:rPr lang="en-US" sz="900" b="0" dirty="0">
                <a:solidFill>
                  <a:srgbClr val="5F707A"/>
                </a:solidFill>
                <a:latin typeface="Aptos"/>
              </a:rPr>
              <a:t> HZ203</a:t>
            </a:r>
            <a:endParaRPr sz="900" b="0" dirty="0">
              <a:solidFill>
                <a:srgbClr val="5F707A"/>
              </a:solidFill>
              <a:latin typeface="Aptos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3234080" y="6453760"/>
            <a:ext cx="2834639" cy="1298448"/>
          </a:xfrm>
          <a:prstGeom prst="roundRect">
            <a:avLst/>
          </a:prstGeom>
          <a:solidFill>
            <a:srgbClr val="084A86"/>
          </a:solidFill>
          <a:ln>
            <a:solidFill>
              <a:srgbClr val="084A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48"/>
          <p:cNvSpPr/>
          <p:nvPr/>
        </p:nvSpPr>
        <p:spPr>
          <a:xfrm>
            <a:off x="3234080" y="6453760"/>
            <a:ext cx="2834639" cy="5029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3300983" y="6541008"/>
            <a:ext cx="862608" cy="227755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r>
              <a:rPr sz="760" b="1" dirty="0">
                <a:solidFill>
                  <a:srgbClr val="E8F3FA"/>
                </a:solidFill>
                <a:latin typeface="Aptos"/>
              </a:rPr>
              <a:t>14:00-15:30</a:t>
            </a:r>
            <a:r>
              <a:rPr lang="en-US" sz="760" b="1" dirty="0">
                <a:solidFill>
                  <a:srgbClr val="E8F3FA"/>
                </a:solidFill>
                <a:latin typeface="Aptos"/>
              </a:rPr>
              <a:t> HS11</a:t>
            </a:r>
            <a:endParaRPr sz="760" b="1" dirty="0">
              <a:solidFill>
                <a:srgbClr val="E8F3FA"/>
              </a:solidFill>
              <a:latin typeface="Aptos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300983" y="6723888"/>
            <a:ext cx="2670047" cy="384048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910" b="1">
                <a:solidFill>
                  <a:srgbClr val="FFFFFF"/>
                </a:solidFill>
                <a:latin typeface="Aptos"/>
              </a:rPr>
              <a:t>METHODOLOGIES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300983" y="7098792"/>
            <a:ext cx="1210460" cy="572464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1000" b="0">
                <a:solidFill>
                  <a:srgbClr val="E8F3FA"/>
                </a:solidFill>
                <a:latin typeface="Aptos"/>
              </a:rPr>
              <a:t>Bob Klein Lankhorst
Paul van Dijk
Discussion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3218687" y="7830312"/>
            <a:ext cx="2834639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Rectangle 53"/>
          <p:cNvSpPr/>
          <p:nvPr/>
        </p:nvSpPr>
        <p:spPr>
          <a:xfrm>
            <a:off x="3218687" y="7830312"/>
            <a:ext cx="2834639" cy="5029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TextBox 54"/>
          <p:cNvSpPr txBox="1"/>
          <p:nvPr/>
        </p:nvSpPr>
        <p:spPr>
          <a:xfrm>
            <a:off x="3300983" y="7912608"/>
            <a:ext cx="2670047" cy="164592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760" b="1">
                <a:solidFill>
                  <a:srgbClr val="5F707A"/>
                </a:solidFill>
                <a:latin typeface="Aptos"/>
              </a:rPr>
              <a:t>15:30-17:00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300983" y="8095488"/>
            <a:ext cx="2670047" cy="384049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910" b="1">
                <a:solidFill>
                  <a:srgbClr val="183248"/>
                </a:solidFill>
                <a:latin typeface="Aptos"/>
              </a:rPr>
              <a:t>PARALLEL SESSIONS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300983" y="8354567"/>
            <a:ext cx="2264665" cy="313932"/>
          </a:xfrm>
          <a:prstGeom prst="rect">
            <a:avLst/>
          </a:prstGeom>
          <a:noFill/>
        </p:spPr>
        <p:txBody>
          <a:bodyPr wrap="square" lIns="54864" tIns="18288" rIns="54864" bIns="18288" anchor="t">
            <a:spAutoFit/>
          </a:bodyPr>
          <a:lstStyle/>
          <a:p>
            <a:pPr algn="l"/>
            <a:r>
              <a:rPr sz="900" b="0" dirty="0">
                <a:solidFill>
                  <a:srgbClr val="5F707A"/>
                </a:solidFill>
                <a:latin typeface="Aptos"/>
              </a:rPr>
              <a:t>AN4 NBS in Agriculture</a:t>
            </a:r>
            <a:r>
              <a:rPr lang="en-US" sz="900" b="0" dirty="0">
                <a:solidFill>
                  <a:srgbClr val="5F707A"/>
                </a:solidFill>
                <a:latin typeface="Aptos"/>
              </a:rPr>
              <a:t> HS11</a:t>
            </a:r>
            <a:r>
              <a:rPr sz="900" b="0" dirty="0">
                <a:solidFill>
                  <a:srgbClr val="5F707A"/>
                </a:solidFill>
                <a:latin typeface="Aptos"/>
              </a:rPr>
              <a:t>
MET7 Implementation &amp; Monitoring</a:t>
            </a:r>
            <a:r>
              <a:rPr lang="en-US" sz="900" b="0" dirty="0">
                <a:solidFill>
                  <a:srgbClr val="5F707A"/>
                </a:solidFill>
                <a:latin typeface="Aptos"/>
              </a:rPr>
              <a:t> HZ203</a:t>
            </a:r>
            <a:endParaRPr sz="900" b="0" dirty="0">
              <a:solidFill>
                <a:srgbClr val="5F707A"/>
              </a:solidFill>
              <a:latin typeface="Aptos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3218687" y="8726424"/>
            <a:ext cx="2834639" cy="886968"/>
          </a:xfrm>
          <a:prstGeom prst="roundRect">
            <a:avLst/>
          </a:prstGeom>
          <a:solidFill>
            <a:schemeClr val="bg1"/>
          </a:solidFill>
          <a:ln>
            <a:solidFill>
              <a:srgbClr val="FFF8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Rectangle 58"/>
          <p:cNvSpPr/>
          <p:nvPr/>
        </p:nvSpPr>
        <p:spPr>
          <a:xfrm>
            <a:off x="3218687" y="8726424"/>
            <a:ext cx="2834639" cy="5029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3300983" y="8808720"/>
            <a:ext cx="2670047" cy="164592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760" b="1">
                <a:solidFill>
                  <a:srgbClr val="084A86"/>
                </a:solidFill>
                <a:latin typeface="Aptos"/>
              </a:rPr>
              <a:t>17:00-18:30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3300983" y="8991600"/>
            <a:ext cx="2670047" cy="384048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910" b="1" dirty="0">
                <a:solidFill>
                  <a:srgbClr val="084A86"/>
                </a:solidFill>
                <a:latin typeface="Aptos"/>
              </a:rPr>
              <a:t>POSTER SESSION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307079" y="9299448"/>
            <a:ext cx="1438086" cy="249299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900" b="0" dirty="0">
                <a:solidFill>
                  <a:srgbClr val="084A86"/>
                </a:solidFill>
                <a:latin typeface="Aptos"/>
              </a:rPr>
              <a:t>Drinks &amp; snacks - Foyer HZ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6144768" y="1572768"/>
            <a:ext cx="2834639" cy="438912"/>
          </a:xfrm>
          <a:prstGeom prst="roundRect">
            <a:avLst/>
          </a:prstGeom>
          <a:solidFill>
            <a:srgbClr val="6FB93D"/>
          </a:solidFill>
          <a:ln>
            <a:solidFill>
              <a:srgbClr val="6FB9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6236207" y="1636776"/>
            <a:ext cx="1785823" cy="237744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1250" b="1">
                <a:solidFill>
                  <a:srgbClr val="084A86"/>
                </a:solidFill>
                <a:latin typeface="Aptos"/>
              </a:rPr>
              <a:t>TUESDAY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385048" y="1645920"/>
            <a:ext cx="475488" cy="219456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r"/>
            <a:r>
              <a:rPr sz="950" b="1">
                <a:solidFill>
                  <a:srgbClr val="084A86"/>
                </a:solidFill>
                <a:latin typeface="Aptos"/>
              </a:rPr>
              <a:t>8 SEP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6144768" y="2651760"/>
            <a:ext cx="2834639" cy="493776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Rectangle 66"/>
          <p:cNvSpPr/>
          <p:nvPr/>
        </p:nvSpPr>
        <p:spPr>
          <a:xfrm>
            <a:off x="6144768" y="2651760"/>
            <a:ext cx="2834639" cy="50292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TextBox 67"/>
          <p:cNvSpPr txBox="1"/>
          <p:nvPr/>
        </p:nvSpPr>
        <p:spPr>
          <a:xfrm>
            <a:off x="6227064" y="2734055"/>
            <a:ext cx="2670047" cy="164592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760" b="1">
                <a:solidFill>
                  <a:srgbClr val="5F707A"/>
                </a:solidFill>
                <a:latin typeface="Aptos"/>
              </a:rPr>
              <a:t>08:00-09:00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227064" y="2916936"/>
            <a:ext cx="2670047" cy="384048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910" b="1">
                <a:solidFill>
                  <a:srgbClr val="183248"/>
                </a:solidFill>
                <a:latin typeface="Aptos"/>
              </a:rPr>
              <a:t>Registration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6144768" y="3218688"/>
            <a:ext cx="2834639" cy="1389888"/>
          </a:xfrm>
          <a:prstGeom prst="roundRect">
            <a:avLst/>
          </a:prstGeom>
          <a:solidFill>
            <a:srgbClr val="084A86"/>
          </a:solidFill>
          <a:ln>
            <a:solidFill>
              <a:srgbClr val="084A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Rectangle 71"/>
          <p:cNvSpPr/>
          <p:nvPr/>
        </p:nvSpPr>
        <p:spPr>
          <a:xfrm>
            <a:off x="6135622" y="3168056"/>
            <a:ext cx="2834639" cy="50292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TextBox 72"/>
          <p:cNvSpPr txBox="1"/>
          <p:nvPr/>
        </p:nvSpPr>
        <p:spPr>
          <a:xfrm>
            <a:off x="6227064" y="3300984"/>
            <a:ext cx="862608" cy="227755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r>
              <a:rPr sz="760" b="1" dirty="0">
                <a:solidFill>
                  <a:srgbClr val="E8F3FA"/>
                </a:solidFill>
                <a:latin typeface="Aptos"/>
              </a:rPr>
              <a:t>09:00-10:30</a:t>
            </a:r>
            <a:r>
              <a:rPr lang="en-US" sz="760" b="1" dirty="0">
                <a:solidFill>
                  <a:srgbClr val="E8F3FA"/>
                </a:solidFill>
                <a:latin typeface="Aptos"/>
              </a:rPr>
              <a:t> HS11</a:t>
            </a:r>
            <a:endParaRPr sz="760" b="1" dirty="0">
              <a:solidFill>
                <a:srgbClr val="E8F3FA"/>
              </a:solidFill>
              <a:latin typeface="Aptos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6227064" y="3483864"/>
            <a:ext cx="2670047" cy="384048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910" b="1" dirty="0">
                <a:solidFill>
                  <a:srgbClr val="FFFFFF"/>
                </a:solidFill>
                <a:latin typeface="Aptos"/>
              </a:rPr>
              <a:t>URBAN &amp; INDUSTRIAL AREAS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227064" y="3858768"/>
            <a:ext cx="1188018" cy="572464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1000" b="0">
                <a:solidFill>
                  <a:srgbClr val="E8F3FA"/>
                </a:solidFill>
                <a:latin typeface="Aptos"/>
              </a:rPr>
              <a:t>Fransje Hooijmeijer
Ivonne Weichhold
Discussion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6144768" y="5136896"/>
            <a:ext cx="2834639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TextBox 77"/>
          <p:cNvSpPr txBox="1"/>
          <p:nvPr/>
        </p:nvSpPr>
        <p:spPr>
          <a:xfrm>
            <a:off x="6227064" y="5219192"/>
            <a:ext cx="2670047" cy="164592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760" b="1" dirty="0">
                <a:solidFill>
                  <a:srgbClr val="5F707A"/>
                </a:solidFill>
                <a:latin typeface="Aptos"/>
              </a:rPr>
              <a:t>11:00-12:30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6227064" y="5402072"/>
            <a:ext cx="2670047" cy="384048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910" b="1" dirty="0">
                <a:solidFill>
                  <a:srgbClr val="183248"/>
                </a:solidFill>
                <a:latin typeface="Aptos"/>
              </a:rPr>
              <a:t>PARALLEL SESSIONS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6227001" y="5670295"/>
            <a:ext cx="1529458" cy="313932"/>
          </a:xfrm>
          <a:prstGeom prst="rect">
            <a:avLst/>
          </a:prstGeom>
          <a:noFill/>
        </p:spPr>
        <p:txBody>
          <a:bodyPr wrap="none" lIns="54864" tIns="18288" rIns="54864" bIns="18288" anchor="t">
            <a:spAutoFit/>
          </a:bodyPr>
          <a:lstStyle/>
          <a:p>
            <a:pPr algn="l"/>
            <a:r>
              <a:rPr sz="900" b="0" dirty="0">
                <a:solidFill>
                  <a:srgbClr val="5F707A"/>
                </a:solidFill>
                <a:latin typeface="Aptos"/>
              </a:rPr>
              <a:t>UR2 Greening Cities</a:t>
            </a:r>
            <a:r>
              <a:rPr lang="en-US" sz="900" b="0" dirty="0">
                <a:solidFill>
                  <a:srgbClr val="5F707A"/>
                </a:solidFill>
                <a:latin typeface="Aptos"/>
              </a:rPr>
              <a:t> HS11</a:t>
            </a:r>
            <a:r>
              <a:rPr sz="900" b="0" dirty="0">
                <a:solidFill>
                  <a:srgbClr val="5F707A"/>
                </a:solidFill>
                <a:latin typeface="Aptos"/>
              </a:rPr>
              <a:t>
SO1 More than Green</a:t>
            </a:r>
            <a:r>
              <a:rPr lang="en-US" sz="900" b="0" dirty="0">
                <a:solidFill>
                  <a:srgbClr val="5F707A"/>
                </a:solidFill>
                <a:latin typeface="Aptos"/>
              </a:rPr>
              <a:t> HZ203</a:t>
            </a:r>
            <a:endParaRPr sz="900" b="0" dirty="0">
              <a:solidFill>
                <a:srgbClr val="5F707A"/>
              </a:solidFill>
              <a:latin typeface="Aptos"/>
            </a:endParaRPr>
          </a:p>
        </p:txBody>
      </p:sp>
      <p:sp>
        <p:nvSpPr>
          <p:cNvPr id="81" name="Rounded Rectangle 80"/>
          <p:cNvSpPr/>
          <p:nvPr/>
        </p:nvSpPr>
        <p:spPr>
          <a:xfrm>
            <a:off x="6144768" y="6464808"/>
            <a:ext cx="2834639" cy="1292352"/>
          </a:xfrm>
          <a:prstGeom prst="roundRect">
            <a:avLst/>
          </a:prstGeom>
          <a:solidFill>
            <a:srgbClr val="084A86"/>
          </a:solidFill>
          <a:ln>
            <a:solidFill>
              <a:srgbClr val="084A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3" name="TextBox 82"/>
          <p:cNvSpPr txBox="1"/>
          <p:nvPr/>
        </p:nvSpPr>
        <p:spPr>
          <a:xfrm>
            <a:off x="6227064" y="6547104"/>
            <a:ext cx="862608" cy="227755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r>
              <a:rPr sz="760" b="1" dirty="0">
                <a:solidFill>
                  <a:srgbClr val="E8F3FA"/>
                </a:solidFill>
                <a:latin typeface="Aptos"/>
              </a:rPr>
              <a:t>14:00-15:30</a:t>
            </a:r>
            <a:r>
              <a:rPr lang="en-US" sz="760" b="1" dirty="0">
                <a:solidFill>
                  <a:srgbClr val="E8F3FA"/>
                </a:solidFill>
                <a:latin typeface="Aptos"/>
              </a:rPr>
              <a:t> HS11</a:t>
            </a:r>
            <a:endParaRPr sz="760" b="1" dirty="0">
              <a:solidFill>
                <a:srgbClr val="E8F3FA"/>
              </a:solidFill>
              <a:latin typeface="Aptos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6227001" y="6729984"/>
            <a:ext cx="2670047" cy="384048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910" b="1" dirty="0">
                <a:solidFill>
                  <a:srgbClr val="FFFFFF"/>
                </a:solidFill>
                <a:latin typeface="Aptos"/>
              </a:rPr>
              <a:t>SCIENCE BROKERS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6227001" y="7104888"/>
            <a:ext cx="888256" cy="572464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1000" b="0" dirty="0">
                <a:solidFill>
                  <a:srgbClr val="E8F3FA"/>
                </a:solidFill>
                <a:latin typeface="Aptos"/>
              </a:rPr>
              <a:t>Birgit Peters
Feras Youssef
Discussion</a:t>
            </a:r>
          </a:p>
        </p:txBody>
      </p:sp>
      <p:sp>
        <p:nvSpPr>
          <p:cNvPr id="86" name="Rounded Rectangle 85"/>
          <p:cNvSpPr/>
          <p:nvPr/>
        </p:nvSpPr>
        <p:spPr>
          <a:xfrm>
            <a:off x="6144768" y="7812024"/>
            <a:ext cx="2834639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7" name="Rectangle 86"/>
          <p:cNvSpPr/>
          <p:nvPr/>
        </p:nvSpPr>
        <p:spPr>
          <a:xfrm>
            <a:off x="6144768" y="7830312"/>
            <a:ext cx="2834639" cy="50292"/>
          </a:xfrm>
          <a:prstGeom prst="rect">
            <a:avLst/>
          </a:prstGeom>
          <a:solidFill>
            <a:srgbClr val="6FB93D"/>
          </a:solidFill>
          <a:ln>
            <a:solidFill>
              <a:srgbClr val="6FB9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8" name="TextBox 87"/>
          <p:cNvSpPr txBox="1"/>
          <p:nvPr/>
        </p:nvSpPr>
        <p:spPr>
          <a:xfrm>
            <a:off x="6227064" y="7912608"/>
            <a:ext cx="2670047" cy="164592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760" b="1">
                <a:solidFill>
                  <a:srgbClr val="5F707A"/>
                </a:solidFill>
                <a:latin typeface="Aptos"/>
              </a:rPr>
              <a:t>15:30-17:00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6227064" y="8036256"/>
            <a:ext cx="2670047" cy="384048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910" b="1">
                <a:solidFill>
                  <a:srgbClr val="183248"/>
                </a:solidFill>
                <a:latin typeface="Aptos"/>
              </a:rPr>
              <a:t>PARALLEL / WORKSHOP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6252921" y="8217565"/>
            <a:ext cx="2621102" cy="452432"/>
          </a:xfrm>
          <a:prstGeom prst="rect">
            <a:avLst/>
          </a:prstGeom>
          <a:noFill/>
        </p:spPr>
        <p:txBody>
          <a:bodyPr wrap="none" lIns="54864" tIns="18288" rIns="54864" bIns="18288" anchor="t">
            <a:spAutoFit/>
          </a:bodyPr>
          <a:lstStyle/>
          <a:p>
            <a:pPr algn="l"/>
            <a:r>
              <a:rPr sz="900" b="0" dirty="0">
                <a:solidFill>
                  <a:srgbClr val="5F707A"/>
                </a:solidFill>
                <a:latin typeface="Aptos"/>
              </a:rPr>
              <a:t>UR4 </a:t>
            </a:r>
            <a:r>
              <a:rPr sz="900" b="0" dirty="0" err="1">
                <a:solidFill>
                  <a:srgbClr val="5F707A"/>
                </a:solidFill>
                <a:latin typeface="Aptos"/>
              </a:rPr>
              <a:t>Phytomanagement</a:t>
            </a:r>
            <a:r>
              <a:rPr lang="en-US" sz="900" b="0" dirty="0">
                <a:solidFill>
                  <a:srgbClr val="5F707A"/>
                </a:solidFill>
                <a:latin typeface="Aptos"/>
              </a:rPr>
              <a:t> HS11</a:t>
            </a:r>
            <a:r>
              <a:rPr sz="900" b="0" dirty="0">
                <a:solidFill>
                  <a:srgbClr val="5F707A"/>
                </a:solidFill>
                <a:latin typeface="Aptos"/>
              </a:rPr>
              <a:t>
SO5 Social Innovation</a:t>
            </a:r>
            <a:r>
              <a:rPr lang="en-US" sz="900" b="0" dirty="0">
                <a:solidFill>
                  <a:srgbClr val="5F707A"/>
                </a:solidFill>
                <a:latin typeface="Aptos"/>
              </a:rPr>
              <a:t> HZ203</a:t>
            </a:r>
          </a:p>
          <a:p>
            <a:r>
              <a:rPr lang="en-US" sz="900" dirty="0">
                <a:solidFill>
                  <a:srgbClr val="5F707A"/>
                </a:solidFill>
                <a:latin typeface="Aptos"/>
              </a:rPr>
              <a:t>MET6:  Tracking the ecological value (panel) HZ202</a:t>
            </a:r>
            <a:endParaRPr sz="900" dirty="0">
              <a:solidFill>
                <a:srgbClr val="5F707A"/>
              </a:solidFill>
              <a:latin typeface="Aptos"/>
            </a:endParaRPr>
          </a:p>
        </p:txBody>
      </p:sp>
      <p:sp>
        <p:nvSpPr>
          <p:cNvPr id="91" name="Rounded Rectangle 90"/>
          <p:cNvSpPr/>
          <p:nvPr/>
        </p:nvSpPr>
        <p:spPr>
          <a:xfrm>
            <a:off x="6144768" y="8695944"/>
            <a:ext cx="2834639" cy="917448"/>
          </a:xfrm>
          <a:prstGeom prst="roundRect">
            <a:avLst/>
          </a:prstGeom>
          <a:solidFill>
            <a:schemeClr val="bg1"/>
          </a:solidFill>
          <a:ln>
            <a:solidFill>
              <a:srgbClr val="FFF8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2" name="Rectangle 91"/>
          <p:cNvSpPr/>
          <p:nvPr/>
        </p:nvSpPr>
        <p:spPr>
          <a:xfrm>
            <a:off x="6144768" y="8720328"/>
            <a:ext cx="2834639" cy="50292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3" name="TextBox 92"/>
          <p:cNvSpPr txBox="1"/>
          <p:nvPr/>
        </p:nvSpPr>
        <p:spPr>
          <a:xfrm>
            <a:off x="6227064" y="8778240"/>
            <a:ext cx="2670047" cy="164592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760" b="1">
                <a:solidFill>
                  <a:srgbClr val="084A86"/>
                </a:solidFill>
                <a:latin typeface="Aptos"/>
              </a:rPr>
              <a:t>17:00-18:30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227064" y="8961120"/>
            <a:ext cx="2670047" cy="384048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910" b="1">
                <a:solidFill>
                  <a:srgbClr val="084A86"/>
                </a:solidFill>
                <a:latin typeface="Aptos"/>
              </a:rPr>
              <a:t>POSTER SESSION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6233160" y="9268968"/>
            <a:ext cx="1343509" cy="249299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900" b="0" dirty="0">
                <a:solidFill>
                  <a:srgbClr val="084A86"/>
                </a:solidFill>
                <a:latin typeface="Aptos"/>
              </a:rPr>
              <a:t>Refreshments - Foyer HZ</a:t>
            </a:r>
          </a:p>
        </p:txBody>
      </p:sp>
      <p:sp>
        <p:nvSpPr>
          <p:cNvPr id="96" name="Rounded Rectangle 95"/>
          <p:cNvSpPr/>
          <p:nvPr/>
        </p:nvSpPr>
        <p:spPr>
          <a:xfrm>
            <a:off x="6144768" y="9646920"/>
            <a:ext cx="2834639" cy="765366"/>
          </a:xfrm>
          <a:prstGeom prst="roundRect">
            <a:avLst/>
          </a:prstGeom>
          <a:solidFill>
            <a:schemeClr val="bg1"/>
          </a:solidFill>
          <a:ln>
            <a:solidFill>
              <a:srgbClr val="FFF8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7" name="Rectangle 96"/>
          <p:cNvSpPr/>
          <p:nvPr/>
        </p:nvSpPr>
        <p:spPr>
          <a:xfrm>
            <a:off x="6144768" y="9680447"/>
            <a:ext cx="2834639" cy="50292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8" name="TextBox 97"/>
          <p:cNvSpPr txBox="1"/>
          <p:nvPr/>
        </p:nvSpPr>
        <p:spPr>
          <a:xfrm>
            <a:off x="6227064" y="9738359"/>
            <a:ext cx="2670047" cy="164592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760" b="1">
                <a:solidFill>
                  <a:srgbClr val="084A86"/>
                </a:solidFill>
                <a:latin typeface="Aptos"/>
              </a:rPr>
              <a:t>20:00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6221325" y="9916158"/>
            <a:ext cx="2670047" cy="384048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910" b="1" dirty="0">
                <a:solidFill>
                  <a:srgbClr val="084A86"/>
                </a:solidFill>
                <a:latin typeface="Aptos"/>
              </a:rPr>
              <a:t>CONFERENCE DINNER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6233160" y="10168127"/>
            <a:ext cx="1785938" cy="249299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900" b="0" dirty="0" err="1">
                <a:solidFill>
                  <a:srgbClr val="084A86"/>
                </a:solidFill>
                <a:latin typeface="Aptos"/>
              </a:rPr>
              <a:t>Weinwirtschaft</a:t>
            </a:r>
            <a:r>
              <a:rPr sz="900" b="0" dirty="0">
                <a:solidFill>
                  <a:srgbClr val="084A86"/>
                </a:solidFill>
                <a:latin typeface="Aptos"/>
              </a:rPr>
              <a:t> Friedrich-Wilhelm</a:t>
            </a:r>
          </a:p>
        </p:txBody>
      </p:sp>
      <p:sp>
        <p:nvSpPr>
          <p:cNvPr id="101" name="Rounded Rectangle 100"/>
          <p:cNvSpPr/>
          <p:nvPr/>
        </p:nvSpPr>
        <p:spPr>
          <a:xfrm>
            <a:off x="9070848" y="1572768"/>
            <a:ext cx="2834639" cy="438912"/>
          </a:xfrm>
          <a:prstGeom prst="roundRect">
            <a:avLst/>
          </a:prstGeom>
          <a:solidFill>
            <a:srgbClr val="B87852"/>
          </a:solidFill>
          <a:ln>
            <a:solidFill>
              <a:srgbClr val="B878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2" name="TextBox 101"/>
          <p:cNvSpPr txBox="1"/>
          <p:nvPr/>
        </p:nvSpPr>
        <p:spPr>
          <a:xfrm>
            <a:off x="9162288" y="1636776"/>
            <a:ext cx="1785823" cy="237744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1250" b="1">
                <a:solidFill>
                  <a:srgbClr val="FFFFFF"/>
                </a:solidFill>
                <a:latin typeface="Aptos"/>
              </a:rPr>
              <a:t>WEDNESDAY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11311128" y="1645920"/>
            <a:ext cx="475488" cy="219456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r"/>
            <a:r>
              <a:rPr sz="950" b="1">
                <a:solidFill>
                  <a:srgbClr val="FFFFFF"/>
                </a:solidFill>
                <a:latin typeface="Aptos"/>
              </a:rPr>
              <a:t>9 SEP</a:t>
            </a:r>
          </a:p>
        </p:txBody>
      </p:sp>
      <p:sp>
        <p:nvSpPr>
          <p:cNvPr id="104" name="Rounded Rectangle 103"/>
          <p:cNvSpPr/>
          <p:nvPr/>
        </p:nvSpPr>
        <p:spPr>
          <a:xfrm>
            <a:off x="9125713" y="2700528"/>
            <a:ext cx="2834639" cy="438912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5" name="Rectangle 104"/>
          <p:cNvSpPr/>
          <p:nvPr/>
        </p:nvSpPr>
        <p:spPr>
          <a:xfrm>
            <a:off x="9125713" y="2648712"/>
            <a:ext cx="2834639" cy="5029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6" name="TextBox 105"/>
          <p:cNvSpPr txBox="1"/>
          <p:nvPr/>
        </p:nvSpPr>
        <p:spPr>
          <a:xfrm>
            <a:off x="9212548" y="2715768"/>
            <a:ext cx="2670047" cy="164592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760" b="1" dirty="0">
                <a:solidFill>
                  <a:srgbClr val="5F707A"/>
                </a:solidFill>
                <a:latin typeface="Aptos"/>
              </a:rPr>
              <a:t>08:00-09:00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9162288" y="2910839"/>
            <a:ext cx="2670047" cy="384048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910" b="1" dirty="0">
                <a:solidFill>
                  <a:srgbClr val="183248"/>
                </a:solidFill>
                <a:latin typeface="Aptos"/>
              </a:rPr>
              <a:t>Registration</a:t>
            </a:r>
          </a:p>
        </p:txBody>
      </p:sp>
      <p:sp>
        <p:nvSpPr>
          <p:cNvPr id="109" name="Rounded Rectangle 108"/>
          <p:cNvSpPr/>
          <p:nvPr/>
        </p:nvSpPr>
        <p:spPr>
          <a:xfrm>
            <a:off x="9070848" y="3282696"/>
            <a:ext cx="2834639" cy="1313688"/>
          </a:xfrm>
          <a:prstGeom prst="roundRect">
            <a:avLst/>
          </a:prstGeom>
          <a:solidFill>
            <a:srgbClr val="084A86"/>
          </a:solidFill>
          <a:ln>
            <a:solidFill>
              <a:srgbClr val="084A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0" name="Rectangle 109"/>
          <p:cNvSpPr/>
          <p:nvPr/>
        </p:nvSpPr>
        <p:spPr>
          <a:xfrm>
            <a:off x="9075254" y="3230118"/>
            <a:ext cx="2834639" cy="5029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1" name="TextBox 110"/>
          <p:cNvSpPr txBox="1"/>
          <p:nvPr/>
        </p:nvSpPr>
        <p:spPr>
          <a:xfrm>
            <a:off x="9162288" y="3273552"/>
            <a:ext cx="862608" cy="227755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r>
              <a:rPr sz="760" b="1" dirty="0">
                <a:solidFill>
                  <a:srgbClr val="E8F3FA"/>
                </a:solidFill>
                <a:latin typeface="Aptos"/>
              </a:rPr>
              <a:t>09:00-10:30</a:t>
            </a:r>
            <a:r>
              <a:rPr lang="en-US" sz="760" b="1" dirty="0">
                <a:solidFill>
                  <a:srgbClr val="E8F3FA"/>
                </a:solidFill>
                <a:latin typeface="Aptos"/>
              </a:rPr>
              <a:t> HS11</a:t>
            </a:r>
            <a:endParaRPr sz="760" b="1" dirty="0">
              <a:solidFill>
                <a:srgbClr val="E8F3FA"/>
              </a:solidFill>
              <a:latin typeface="Aptos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9162288" y="3465576"/>
            <a:ext cx="2383858" cy="250838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r>
              <a:rPr sz="910" b="1" dirty="0">
                <a:solidFill>
                  <a:srgbClr val="FFFFFF"/>
                </a:solidFill>
                <a:latin typeface="Aptos"/>
              </a:rPr>
              <a:t>NATURAL HAZARDS</a:t>
            </a:r>
            <a:r>
              <a:rPr lang="en-US" sz="910" b="1" dirty="0">
                <a:solidFill>
                  <a:srgbClr val="FFFFFF"/>
                </a:solidFill>
                <a:latin typeface="Aptos"/>
              </a:rPr>
              <a:t> Fire, floods &amp; droughts</a:t>
            </a:r>
            <a:endParaRPr sz="91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9162288" y="3776472"/>
            <a:ext cx="1051763" cy="726353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1000" b="0" dirty="0">
                <a:solidFill>
                  <a:srgbClr val="E8F3FA"/>
                </a:solidFill>
                <a:latin typeface="Aptos"/>
              </a:rPr>
              <a:t>
Bertram de Rooij
Carla Ferreira
</a:t>
            </a:r>
            <a:r>
              <a:rPr lang="en-US" sz="1000" dirty="0">
                <a:solidFill>
                  <a:srgbClr val="E8F3FA"/>
                </a:solidFill>
                <a:latin typeface="Aptos"/>
              </a:rPr>
              <a:t>D</a:t>
            </a:r>
            <a:r>
              <a:rPr sz="1000" b="0" dirty="0">
                <a:solidFill>
                  <a:srgbClr val="E8F3FA"/>
                </a:solidFill>
                <a:latin typeface="Aptos"/>
              </a:rPr>
              <a:t>iscussion</a:t>
            </a:r>
          </a:p>
        </p:txBody>
      </p:sp>
      <p:sp>
        <p:nvSpPr>
          <p:cNvPr id="114" name="Rounded Rectangle 113"/>
          <p:cNvSpPr/>
          <p:nvPr/>
        </p:nvSpPr>
        <p:spPr>
          <a:xfrm>
            <a:off x="9070848" y="5136896"/>
            <a:ext cx="2834639" cy="841248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16" name="TextBox 115"/>
          <p:cNvSpPr txBox="1"/>
          <p:nvPr/>
        </p:nvSpPr>
        <p:spPr>
          <a:xfrm>
            <a:off x="9153144" y="5219192"/>
            <a:ext cx="2670047" cy="164592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760" b="1" dirty="0">
                <a:solidFill>
                  <a:srgbClr val="5F707A"/>
                </a:solidFill>
                <a:latin typeface="Aptos"/>
              </a:rPr>
              <a:t>11:00-12:30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9153144" y="5402072"/>
            <a:ext cx="2670047" cy="384048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910" b="1" dirty="0">
                <a:solidFill>
                  <a:srgbClr val="183248"/>
                </a:solidFill>
                <a:latin typeface="Aptos"/>
              </a:rPr>
              <a:t>PARALLEL SESSIONS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9153144" y="5664200"/>
            <a:ext cx="1978298" cy="313932"/>
          </a:xfrm>
          <a:prstGeom prst="rect">
            <a:avLst/>
          </a:prstGeom>
          <a:noFill/>
        </p:spPr>
        <p:txBody>
          <a:bodyPr wrap="none" lIns="54864" tIns="18288" rIns="54864" bIns="18288" anchor="t">
            <a:spAutoFit/>
          </a:bodyPr>
          <a:lstStyle/>
          <a:p>
            <a:pPr algn="l"/>
            <a:r>
              <a:rPr sz="900" b="0" dirty="0">
                <a:solidFill>
                  <a:srgbClr val="5F707A"/>
                </a:solidFill>
                <a:latin typeface="Aptos"/>
              </a:rPr>
              <a:t>UR3 Cross-scale Urban NBS</a:t>
            </a:r>
            <a:r>
              <a:rPr lang="en-US" sz="900" b="0" dirty="0">
                <a:solidFill>
                  <a:srgbClr val="5F707A"/>
                </a:solidFill>
                <a:latin typeface="Aptos"/>
              </a:rPr>
              <a:t> HS11</a:t>
            </a:r>
            <a:r>
              <a:rPr sz="900" b="0" dirty="0">
                <a:solidFill>
                  <a:srgbClr val="5F707A"/>
                </a:solidFill>
                <a:latin typeface="Aptos"/>
              </a:rPr>
              <a:t>
NH3 Natural Hazard Mitigation</a:t>
            </a:r>
            <a:r>
              <a:rPr lang="en-US" sz="900" b="0" dirty="0">
                <a:solidFill>
                  <a:srgbClr val="5F707A"/>
                </a:solidFill>
                <a:latin typeface="Aptos"/>
              </a:rPr>
              <a:t> HZ203</a:t>
            </a:r>
            <a:endParaRPr sz="900" b="0" dirty="0">
              <a:solidFill>
                <a:srgbClr val="5F707A"/>
              </a:solidFill>
              <a:latin typeface="Aptos"/>
            </a:endParaRPr>
          </a:p>
        </p:txBody>
      </p:sp>
      <p:sp>
        <p:nvSpPr>
          <p:cNvPr id="119" name="Rounded Rectangle 118"/>
          <p:cNvSpPr/>
          <p:nvPr/>
        </p:nvSpPr>
        <p:spPr>
          <a:xfrm>
            <a:off x="9065707" y="6523724"/>
            <a:ext cx="2834639" cy="1213116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0" name="Rectangle 119"/>
          <p:cNvSpPr/>
          <p:nvPr/>
        </p:nvSpPr>
        <p:spPr>
          <a:xfrm>
            <a:off x="9070848" y="6495288"/>
            <a:ext cx="2834639" cy="5029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1" name="TextBox 120"/>
          <p:cNvSpPr txBox="1"/>
          <p:nvPr/>
        </p:nvSpPr>
        <p:spPr>
          <a:xfrm>
            <a:off x="9153144" y="6577584"/>
            <a:ext cx="2670047" cy="164592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760" b="1">
                <a:solidFill>
                  <a:srgbClr val="5F707A"/>
                </a:solidFill>
                <a:latin typeface="Aptos"/>
              </a:rPr>
              <a:t>14:00-15:30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9153144" y="6760464"/>
            <a:ext cx="2670047" cy="384048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910" b="1" dirty="0">
                <a:solidFill>
                  <a:srgbClr val="183248"/>
                </a:solidFill>
                <a:latin typeface="Aptos"/>
              </a:rPr>
              <a:t>PANEL / WORKSHOP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9153144" y="7135368"/>
            <a:ext cx="2353401" cy="313932"/>
          </a:xfrm>
          <a:prstGeom prst="rect">
            <a:avLst/>
          </a:prstGeom>
          <a:noFill/>
        </p:spPr>
        <p:txBody>
          <a:bodyPr wrap="none" lIns="54864" tIns="18288" rIns="54864" bIns="18288" anchor="t">
            <a:spAutoFit/>
          </a:bodyPr>
          <a:lstStyle/>
          <a:p>
            <a:pPr algn="l"/>
            <a:r>
              <a:rPr sz="900" b="0" dirty="0">
                <a:solidFill>
                  <a:srgbClr val="5F707A"/>
                </a:solidFill>
                <a:latin typeface="Aptos"/>
              </a:rPr>
              <a:t>AN6 Sustainable Terroir</a:t>
            </a:r>
            <a:r>
              <a:rPr lang="en-US" sz="900" b="0" dirty="0">
                <a:solidFill>
                  <a:srgbClr val="5F707A"/>
                </a:solidFill>
                <a:latin typeface="Aptos"/>
              </a:rPr>
              <a:t> HS11</a:t>
            </a:r>
            <a:r>
              <a:rPr sz="900" b="0" dirty="0">
                <a:solidFill>
                  <a:srgbClr val="5F707A"/>
                </a:solidFill>
                <a:latin typeface="Aptos"/>
              </a:rPr>
              <a:t>
SO4 Circular Land &amp; Soil Management</a:t>
            </a:r>
            <a:r>
              <a:rPr lang="en-US" sz="900" b="0" dirty="0">
                <a:solidFill>
                  <a:srgbClr val="5F707A"/>
                </a:solidFill>
                <a:latin typeface="Aptos"/>
              </a:rPr>
              <a:t> HZ203</a:t>
            </a:r>
            <a:endParaRPr sz="900" b="0" dirty="0">
              <a:solidFill>
                <a:srgbClr val="5F707A"/>
              </a:solidFill>
              <a:latin typeface="Aptos"/>
            </a:endParaRPr>
          </a:p>
        </p:txBody>
      </p:sp>
      <p:sp>
        <p:nvSpPr>
          <p:cNvPr id="124" name="Rounded Rectangle 123"/>
          <p:cNvSpPr/>
          <p:nvPr/>
        </p:nvSpPr>
        <p:spPr>
          <a:xfrm>
            <a:off x="9070848" y="7836408"/>
            <a:ext cx="2834639" cy="993648"/>
          </a:xfrm>
          <a:prstGeom prst="roundRect">
            <a:avLst/>
          </a:prstGeom>
          <a:solidFill>
            <a:schemeClr val="bg1"/>
          </a:solidFill>
          <a:ln>
            <a:solidFill>
              <a:srgbClr val="FFF8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5" name="Rectangle 124"/>
          <p:cNvSpPr/>
          <p:nvPr/>
        </p:nvSpPr>
        <p:spPr>
          <a:xfrm>
            <a:off x="9070848" y="7844028"/>
            <a:ext cx="2834639" cy="5029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6" name="TextBox 125"/>
          <p:cNvSpPr txBox="1"/>
          <p:nvPr/>
        </p:nvSpPr>
        <p:spPr>
          <a:xfrm>
            <a:off x="9153144" y="7918704"/>
            <a:ext cx="862608" cy="227755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760" b="1" dirty="0">
                <a:solidFill>
                  <a:srgbClr val="084A86"/>
                </a:solidFill>
                <a:latin typeface="Aptos"/>
              </a:rPr>
              <a:t>15:30-16:15</a:t>
            </a:r>
            <a:r>
              <a:rPr lang="en-US" sz="760" b="1" dirty="0">
                <a:solidFill>
                  <a:srgbClr val="084A86"/>
                </a:solidFill>
                <a:latin typeface="Aptos"/>
              </a:rPr>
              <a:t> HS11</a:t>
            </a:r>
            <a:endParaRPr sz="760" b="1" dirty="0">
              <a:solidFill>
                <a:srgbClr val="084A86"/>
              </a:solidFill>
              <a:latin typeface="Aptos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9153144" y="8101584"/>
            <a:ext cx="2670047" cy="384048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910" b="1" dirty="0">
                <a:solidFill>
                  <a:srgbClr val="084A86"/>
                </a:solidFill>
                <a:latin typeface="Aptos"/>
              </a:rPr>
              <a:t>CLOSING SESSION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9128726" y="8265474"/>
            <a:ext cx="2470420" cy="387798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900" b="0" dirty="0">
                <a:solidFill>
                  <a:srgbClr val="084A86"/>
                </a:solidFill>
                <a:latin typeface="Aptos"/>
              </a:rPr>
              <a:t>Implementation opportunities &amp; barriers of NBS
</a:t>
            </a:r>
            <a:r>
              <a:rPr lang="en-US" sz="900" b="0" dirty="0">
                <a:solidFill>
                  <a:srgbClr val="084A86"/>
                </a:solidFill>
                <a:latin typeface="Aptos"/>
              </a:rPr>
              <a:t>Where do we go next? </a:t>
            </a:r>
            <a:r>
              <a:rPr sz="900" b="0" dirty="0" err="1">
                <a:solidFill>
                  <a:srgbClr val="084A86"/>
                </a:solidFill>
                <a:latin typeface="Aptos"/>
              </a:rPr>
              <a:t>TERRAenVISION</a:t>
            </a:r>
            <a:r>
              <a:rPr sz="900" b="0" dirty="0">
                <a:solidFill>
                  <a:srgbClr val="084A86"/>
                </a:solidFill>
                <a:latin typeface="Aptos"/>
              </a:rPr>
              <a:t> 7</a:t>
            </a:r>
          </a:p>
        </p:txBody>
      </p:sp>
      <p:sp>
        <p:nvSpPr>
          <p:cNvPr id="130" name="Rounded Rectangle 129"/>
          <p:cNvSpPr/>
          <p:nvPr/>
        </p:nvSpPr>
        <p:spPr>
          <a:xfrm>
            <a:off x="11996928" y="1572768"/>
            <a:ext cx="2834639" cy="438912"/>
          </a:xfrm>
          <a:prstGeom prst="roundRect">
            <a:avLst/>
          </a:prstGeom>
          <a:solidFill>
            <a:srgbClr val="FAC313"/>
          </a:solidFill>
          <a:ln>
            <a:solidFill>
              <a:srgbClr val="FAC31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1" name="TextBox 130"/>
          <p:cNvSpPr txBox="1"/>
          <p:nvPr/>
        </p:nvSpPr>
        <p:spPr>
          <a:xfrm>
            <a:off x="12088367" y="1636776"/>
            <a:ext cx="1785823" cy="237744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1250" b="1">
                <a:solidFill>
                  <a:srgbClr val="084A86"/>
                </a:solidFill>
                <a:latin typeface="Aptos"/>
              </a:rPr>
              <a:t>THURSDAY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14237207" y="1645920"/>
            <a:ext cx="475488" cy="219456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r"/>
            <a:r>
              <a:rPr sz="950" b="1">
                <a:solidFill>
                  <a:srgbClr val="084A86"/>
                </a:solidFill>
                <a:latin typeface="Aptos"/>
              </a:rPr>
              <a:t>10 SEP</a:t>
            </a:r>
          </a:p>
        </p:txBody>
      </p:sp>
      <p:sp>
        <p:nvSpPr>
          <p:cNvPr id="134" name="Rounded Rectangle 133"/>
          <p:cNvSpPr/>
          <p:nvPr/>
        </p:nvSpPr>
        <p:spPr>
          <a:xfrm>
            <a:off x="11996928" y="4233672"/>
            <a:ext cx="2834639" cy="1938528"/>
          </a:xfrm>
          <a:prstGeom prst="roundRect">
            <a:avLst/>
          </a:prstGeom>
          <a:solidFill>
            <a:srgbClr val="084A86"/>
          </a:solidFill>
          <a:ln>
            <a:solidFill>
              <a:srgbClr val="084A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5" name="TextBox 134"/>
          <p:cNvSpPr txBox="1"/>
          <p:nvPr/>
        </p:nvSpPr>
        <p:spPr>
          <a:xfrm>
            <a:off x="12097511" y="4361688"/>
            <a:ext cx="2633471" cy="201168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800" b="1">
                <a:solidFill>
                  <a:srgbClr val="D8FF42"/>
                </a:solidFill>
                <a:latin typeface="Aptos"/>
              </a:rPr>
              <a:t>09:00-16:00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12097511" y="4645152"/>
            <a:ext cx="2633471" cy="502920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1220" b="1">
                <a:solidFill>
                  <a:srgbClr val="FFFFFF"/>
                </a:solidFill>
                <a:latin typeface="Aptos"/>
              </a:rPr>
              <a:t>CONFERENCE EXCURSION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12097511" y="5052322"/>
            <a:ext cx="2168284" cy="726353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/>
            <a:r>
              <a:rPr sz="1000" b="0" dirty="0">
                <a:solidFill>
                  <a:srgbClr val="FFFFFF"/>
                </a:solidFill>
                <a:latin typeface="Aptos"/>
              </a:rPr>
              <a:t>River restoration with NBS and steep-slope vineyards in the Saar valley.
Visit to </a:t>
            </a:r>
            <a:r>
              <a:rPr sz="1000" b="0" dirty="0" err="1">
                <a:solidFill>
                  <a:srgbClr val="FFFFFF"/>
                </a:solidFill>
                <a:latin typeface="Aptos"/>
              </a:rPr>
              <a:t>Weingut</a:t>
            </a:r>
            <a:r>
              <a:rPr sz="1000" b="0" dirty="0">
                <a:solidFill>
                  <a:srgbClr val="FFFFFF"/>
                </a:solidFill>
                <a:latin typeface="Aptos"/>
              </a:rPr>
              <a:t> </a:t>
            </a:r>
            <a:r>
              <a:rPr lang="en-US" sz="1000" b="0" dirty="0">
                <a:solidFill>
                  <a:srgbClr val="FFFFFF"/>
                </a:solidFill>
                <a:latin typeface="Aptos"/>
              </a:rPr>
              <a:t>winery </a:t>
            </a:r>
            <a:r>
              <a:rPr sz="1000" b="0" dirty="0">
                <a:solidFill>
                  <a:srgbClr val="FFFFFF"/>
                </a:solidFill>
                <a:latin typeface="Aptos"/>
              </a:rPr>
              <a:t>and picnic-style lunch.</a:t>
            </a:r>
          </a:p>
        </p:txBody>
      </p:sp>
      <p:sp>
        <p:nvSpPr>
          <p:cNvPr id="140" name="Rectangle 139"/>
          <p:cNvSpPr/>
          <p:nvPr/>
        </p:nvSpPr>
        <p:spPr>
          <a:xfrm>
            <a:off x="0" y="10451592"/>
            <a:ext cx="15124176" cy="237744"/>
          </a:xfrm>
          <a:prstGeom prst="rect">
            <a:avLst/>
          </a:prstGeom>
          <a:solidFill>
            <a:srgbClr val="084A86"/>
          </a:solidFill>
          <a:ln>
            <a:solidFill>
              <a:srgbClr val="084A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1" name="TextBox 140"/>
          <p:cNvSpPr txBox="1"/>
          <p:nvPr/>
        </p:nvSpPr>
        <p:spPr>
          <a:xfrm>
            <a:off x="292608" y="10729975"/>
            <a:ext cx="3840480" cy="137160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750" b="1" dirty="0">
                <a:solidFill>
                  <a:srgbClr val="D8FF42"/>
                </a:solidFill>
                <a:latin typeface="Aptos"/>
              </a:rPr>
              <a:t>TOGETHER WE GROW STRONGER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10058400" y="10488168"/>
            <a:ext cx="4663440" cy="137160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r"/>
            <a:r>
              <a:rPr sz="720" b="0">
                <a:solidFill>
                  <a:srgbClr val="FFFFFF"/>
                </a:solidFill>
                <a:latin typeface="Aptos"/>
              </a:rPr>
              <a:t>Preliminary programme - subject to minor changes</a:t>
            </a:r>
          </a:p>
        </p:txBody>
      </p:sp>
      <p:pic>
        <p:nvPicPr>
          <p:cNvPr id="148" name="Picture 147">
            <a:extLst>
              <a:ext uri="{FF2B5EF4-FFF2-40B4-BE49-F238E27FC236}">
                <a16:creationId xmlns:a16="http://schemas.microsoft.com/office/drawing/2014/main" id="{245470B8-BF41-8AFA-C5D4-225A6077FBB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95332" y="144047"/>
            <a:ext cx="3021412" cy="1028642"/>
          </a:xfrm>
          <a:prstGeom prst="rect">
            <a:avLst/>
          </a:prstGeom>
        </p:spPr>
      </p:pic>
      <p:pic>
        <p:nvPicPr>
          <p:cNvPr id="150" name="Picture 149">
            <a:extLst>
              <a:ext uri="{FF2B5EF4-FFF2-40B4-BE49-F238E27FC236}">
                <a16:creationId xmlns:a16="http://schemas.microsoft.com/office/drawing/2014/main" id="{5002334E-0AFF-B17C-5D65-872F038225C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0981" y="8708840"/>
            <a:ext cx="1168610" cy="1618853"/>
          </a:xfrm>
          <a:prstGeom prst="rect">
            <a:avLst/>
          </a:prstGeom>
        </p:spPr>
      </p:pic>
      <p:pic>
        <p:nvPicPr>
          <p:cNvPr id="151" name="Picture 150">
            <a:extLst>
              <a:ext uri="{FF2B5EF4-FFF2-40B4-BE49-F238E27FC236}">
                <a16:creationId xmlns:a16="http://schemas.microsoft.com/office/drawing/2014/main" id="{732BF73B-E546-35F2-0322-F6291F92CA1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12809" y="8373174"/>
            <a:ext cx="3314192" cy="3314192"/>
          </a:xfrm>
          <a:prstGeom prst="rect">
            <a:avLst/>
          </a:prstGeom>
        </p:spPr>
      </p:pic>
      <p:pic>
        <p:nvPicPr>
          <p:cNvPr id="152" name="image1.png">
            <a:extLst>
              <a:ext uri="{FF2B5EF4-FFF2-40B4-BE49-F238E27FC236}">
                <a16:creationId xmlns:a16="http://schemas.microsoft.com/office/drawing/2014/main" id="{B16EB9A8-FAF8-E271-F837-502BD47DC716}"/>
              </a:ext>
            </a:extLst>
          </p:cNvPr>
          <p:cNvPicPr/>
          <p:nvPr/>
        </p:nvPicPr>
        <p:blipFill>
          <a:blip r:embed="rId12"/>
          <a:srcRect/>
          <a:stretch>
            <a:fillRect/>
          </a:stretch>
        </p:blipFill>
        <p:spPr>
          <a:xfrm>
            <a:off x="12052920" y="6208660"/>
            <a:ext cx="2788745" cy="4155945"/>
          </a:xfrm>
          <a:prstGeom prst="rect">
            <a:avLst/>
          </a:prstGeom>
          <a:ln/>
        </p:spPr>
      </p:pic>
      <p:sp>
        <p:nvSpPr>
          <p:cNvPr id="138" name="TextBox 137"/>
          <p:cNvSpPr txBox="1"/>
          <p:nvPr/>
        </p:nvSpPr>
        <p:spPr>
          <a:xfrm>
            <a:off x="12138314" y="5802738"/>
            <a:ext cx="2034403" cy="230832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ctr"/>
            <a:r>
              <a:rPr sz="780" b="1" dirty="0">
                <a:solidFill>
                  <a:schemeClr val="bg1"/>
                </a:solidFill>
                <a:latin typeface="Aptos"/>
              </a:rPr>
              <a:t>MEETING POINT - CAMPUS 2 PARKING LOT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9151C359-7E43-9E4A-9B71-2AD68DB39887}"/>
              </a:ext>
            </a:extLst>
          </p:cNvPr>
          <p:cNvSpPr txBox="1"/>
          <p:nvPr/>
        </p:nvSpPr>
        <p:spPr>
          <a:xfrm>
            <a:off x="3219703" y="4732527"/>
            <a:ext cx="2670047" cy="201168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730" b="0">
                <a:solidFill>
                  <a:srgbClr val="5F707A"/>
                </a:solidFill>
                <a:latin typeface="Aptos"/>
              </a:rPr>
              <a:t>Foyer HZ</a:t>
            </a:r>
          </a:p>
        </p:txBody>
      </p:sp>
      <p:sp>
        <p:nvSpPr>
          <p:cNvPr id="164" name="Rounded Rectangle 32">
            <a:extLst>
              <a:ext uri="{FF2B5EF4-FFF2-40B4-BE49-F238E27FC236}">
                <a16:creationId xmlns:a16="http://schemas.microsoft.com/office/drawing/2014/main" id="{1BD1BE93-878B-54AB-0E87-46593AF6A92F}"/>
              </a:ext>
            </a:extLst>
          </p:cNvPr>
          <p:cNvSpPr/>
          <p:nvPr/>
        </p:nvSpPr>
        <p:spPr>
          <a:xfrm>
            <a:off x="3195627" y="4599560"/>
            <a:ext cx="2834639" cy="493776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9D06CE89-B6E1-8398-E757-9FCBF11EB6C5}"/>
              </a:ext>
            </a:extLst>
          </p:cNvPr>
          <p:cNvSpPr/>
          <p:nvPr/>
        </p:nvSpPr>
        <p:spPr>
          <a:xfrm>
            <a:off x="3181743" y="4599560"/>
            <a:ext cx="2834639" cy="50292"/>
          </a:xfrm>
          <a:prstGeom prst="rect">
            <a:avLst/>
          </a:prstGeom>
          <a:solidFill>
            <a:srgbClr val="58A5DF"/>
          </a:solidFill>
          <a:ln>
            <a:solidFill>
              <a:srgbClr val="58A5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57D6C19A-F5F0-90EA-E99C-823B6A7D32A1}"/>
              </a:ext>
            </a:extLst>
          </p:cNvPr>
          <p:cNvSpPr txBox="1"/>
          <p:nvPr/>
        </p:nvSpPr>
        <p:spPr>
          <a:xfrm>
            <a:off x="3219703" y="4686808"/>
            <a:ext cx="612540" cy="227755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r>
              <a:rPr lang="en-US" sz="760" b="1" dirty="0">
                <a:latin typeface="Aptos"/>
              </a:rPr>
              <a:t>10,30-11,00</a:t>
            </a:r>
            <a:endParaRPr sz="760" b="1" dirty="0">
              <a:latin typeface="Aptos"/>
            </a:endParaRPr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79B0A9B5-3904-99BB-1B89-89893A4EF548}"/>
              </a:ext>
            </a:extLst>
          </p:cNvPr>
          <p:cNvSpPr/>
          <p:nvPr/>
        </p:nvSpPr>
        <p:spPr>
          <a:xfrm>
            <a:off x="3203600" y="5166488"/>
            <a:ext cx="2834639" cy="5029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2" name="Rounded Rectangle 65">
            <a:extLst>
              <a:ext uri="{FF2B5EF4-FFF2-40B4-BE49-F238E27FC236}">
                <a16:creationId xmlns:a16="http://schemas.microsoft.com/office/drawing/2014/main" id="{ACA5CD8E-C286-BB8A-A6C5-DA9EA60AA55C}"/>
              </a:ext>
            </a:extLst>
          </p:cNvPr>
          <p:cNvSpPr/>
          <p:nvPr/>
        </p:nvSpPr>
        <p:spPr>
          <a:xfrm>
            <a:off x="6139841" y="4622800"/>
            <a:ext cx="2834639" cy="493776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D8ECC769-0C55-AC77-4C84-34DD0D36EA4E}"/>
              </a:ext>
            </a:extLst>
          </p:cNvPr>
          <p:cNvSpPr/>
          <p:nvPr/>
        </p:nvSpPr>
        <p:spPr>
          <a:xfrm>
            <a:off x="6138163" y="4597654"/>
            <a:ext cx="2834639" cy="50292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E2D8A953-61E5-0D3C-C8ED-53BDFA86EA9A}"/>
              </a:ext>
            </a:extLst>
          </p:cNvPr>
          <p:cNvSpPr/>
          <p:nvPr/>
        </p:nvSpPr>
        <p:spPr>
          <a:xfrm>
            <a:off x="6139841" y="5158996"/>
            <a:ext cx="2834639" cy="50292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0" name="Rounded Rectangle 103">
            <a:extLst>
              <a:ext uri="{FF2B5EF4-FFF2-40B4-BE49-F238E27FC236}">
                <a16:creationId xmlns:a16="http://schemas.microsoft.com/office/drawing/2014/main" id="{C6A9766E-6E63-78C6-BE86-B97DBA12A866}"/>
              </a:ext>
            </a:extLst>
          </p:cNvPr>
          <p:cNvSpPr/>
          <p:nvPr/>
        </p:nvSpPr>
        <p:spPr>
          <a:xfrm>
            <a:off x="9044433" y="4671568"/>
            <a:ext cx="2834639" cy="438912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F8882D31-E257-9EAE-21F4-20B798D975C2}"/>
              </a:ext>
            </a:extLst>
          </p:cNvPr>
          <p:cNvSpPr/>
          <p:nvPr/>
        </p:nvSpPr>
        <p:spPr>
          <a:xfrm>
            <a:off x="9044433" y="4619752"/>
            <a:ext cx="2834639" cy="5029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9BBD042A-7653-D45C-FBF8-7761FE90BE3B}"/>
              </a:ext>
            </a:extLst>
          </p:cNvPr>
          <p:cNvSpPr/>
          <p:nvPr/>
        </p:nvSpPr>
        <p:spPr>
          <a:xfrm>
            <a:off x="9032074" y="5201158"/>
            <a:ext cx="2834639" cy="5029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51F15BEC-048E-E80B-8256-391A85FC625E}"/>
              </a:ext>
            </a:extLst>
          </p:cNvPr>
          <p:cNvSpPr txBox="1"/>
          <p:nvPr/>
        </p:nvSpPr>
        <p:spPr>
          <a:xfrm>
            <a:off x="3235297" y="6091807"/>
            <a:ext cx="2670047" cy="201168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sz="730" b="0">
                <a:solidFill>
                  <a:srgbClr val="5F707A"/>
                </a:solidFill>
                <a:latin typeface="Aptos"/>
              </a:rPr>
              <a:t>Foyer HZ</a:t>
            </a:r>
          </a:p>
        </p:txBody>
      </p:sp>
      <p:sp>
        <p:nvSpPr>
          <p:cNvPr id="192" name="Rounded Rectangle 32">
            <a:extLst>
              <a:ext uri="{FF2B5EF4-FFF2-40B4-BE49-F238E27FC236}">
                <a16:creationId xmlns:a16="http://schemas.microsoft.com/office/drawing/2014/main" id="{A98AC762-DB64-8B1A-59D7-7372A78E747B}"/>
              </a:ext>
            </a:extLst>
          </p:cNvPr>
          <p:cNvSpPr/>
          <p:nvPr/>
        </p:nvSpPr>
        <p:spPr>
          <a:xfrm>
            <a:off x="3250183" y="5958840"/>
            <a:ext cx="2782779" cy="493776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EDE0013F-FE48-2AB2-B33B-74866FEE3DD8}"/>
              </a:ext>
            </a:extLst>
          </p:cNvPr>
          <p:cNvSpPr/>
          <p:nvPr/>
        </p:nvSpPr>
        <p:spPr>
          <a:xfrm>
            <a:off x="3219703" y="5963412"/>
            <a:ext cx="2783330" cy="45719"/>
          </a:xfrm>
          <a:prstGeom prst="rect">
            <a:avLst/>
          </a:prstGeom>
          <a:solidFill>
            <a:srgbClr val="58A5DF"/>
          </a:solidFill>
          <a:ln>
            <a:solidFill>
              <a:srgbClr val="58A5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0" name="Rounded Rectangle 65">
            <a:extLst>
              <a:ext uri="{FF2B5EF4-FFF2-40B4-BE49-F238E27FC236}">
                <a16:creationId xmlns:a16="http://schemas.microsoft.com/office/drawing/2014/main" id="{E7A82A06-3937-3FA5-A518-A3557944CE43}"/>
              </a:ext>
            </a:extLst>
          </p:cNvPr>
          <p:cNvSpPr/>
          <p:nvPr/>
        </p:nvSpPr>
        <p:spPr>
          <a:xfrm>
            <a:off x="6144736" y="6005045"/>
            <a:ext cx="2834639" cy="493776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49AEE2FD-70EC-D978-9A97-2EF98B2AB375}"/>
              </a:ext>
            </a:extLst>
          </p:cNvPr>
          <p:cNvSpPr txBox="1"/>
          <p:nvPr/>
        </p:nvSpPr>
        <p:spPr>
          <a:xfrm>
            <a:off x="3235297" y="6046088"/>
            <a:ext cx="612540" cy="227755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r>
              <a:rPr lang="en-US" sz="760" b="1" dirty="0">
                <a:latin typeface="Aptos"/>
              </a:rPr>
              <a:t>12,30-14,00</a:t>
            </a:r>
            <a:endParaRPr sz="760" b="1" dirty="0">
              <a:latin typeface="Aptos"/>
            </a:endParaRPr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6B788594-D1AE-66AD-475F-C96709F009B2}"/>
              </a:ext>
            </a:extLst>
          </p:cNvPr>
          <p:cNvSpPr/>
          <p:nvPr/>
        </p:nvSpPr>
        <p:spPr>
          <a:xfrm>
            <a:off x="6140042" y="5982080"/>
            <a:ext cx="2834639" cy="50292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8" name="Rounded Rectangle 103">
            <a:extLst>
              <a:ext uri="{FF2B5EF4-FFF2-40B4-BE49-F238E27FC236}">
                <a16:creationId xmlns:a16="http://schemas.microsoft.com/office/drawing/2014/main" id="{58A607E2-3A23-A6EE-B461-68A50D219002}"/>
              </a:ext>
            </a:extLst>
          </p:cNvPr>
          <p:cNvSpPr/>
          <p:nvPr/>
        </p:nvSpPr>
        <p:spPr>
          <a:xfrm>
            <a:off x="9060027" y="6030848"/>
            <a:ext cx="2834639" cy="438912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0" name="Rectangle 209">
            <a:extLst>
              <a:ext uri="{FF2B5EF4-FFF2-40B4-BE49-F238E27FC236}">
                <a16:creationId xmlns:a16="http://schemas.microsoft.com/office/drawing/2014/main" id="{A3567B1B-D4BB-3392-E494-26FA35E36FAB}"/>
              </a:ext>
            </a:extLst>
          </p:cNvPr>
          <p:cNvSpPr/>
          <p:nvPr/>
        </p:nvSpPr>
        <p:spPr>
          <a:xfrm>
            <a:off x="9060027" y="5979032"/>
            <a:ext cx="2834639" cy="5029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4611E9F2-6D0C-7775-0CD9-FCAA8B6BB928}"/>
              </a:ext>
            </a:extLst>
          </p:cNvPr>
          <p:cNvSpPr txBox="1"/>
          <p:nvPr/>
        </p:nvSpPr>
        <p:spPr>
          <a:xfrm>
            <a:off x="9131268" y="4849367"/>
            <a:ext cx="792076" cy="250838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lang="en-US" sz="910" b="1" dirty="0">
                <a:solidFill>
                  <a:srgbClr val="183248"/>
                </a:solidFill>
                <a:latin typeface="Aptos"/>
              </a:rPr>
              <a:t>Coffee break</a:t>
            </a:r>
            <a:endParaRPr sz="910" b="1" dirty="0">
              <a:solidFill>
                <a:srgbClr val="183248"/>
              </a:solidFill>
              <a:latin typeface="Aptos"/>
            </a:endParaRP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41F2C42B-B435-64DD-21B1-1440A2838818}"/>
              </a:ext>
            </a:extLst>
          </p:cNvPr>
          <p:cNvSpPr txBox="1"/>
          <p:nvPr/>
        </p:nvSpPr>
        <p:spPr>
          <a:xfrm>
            <a:off x="3184061" y="4845760"/>
            <a:ext cx="792076" cy="250838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lang="en-US" sz="910" b="1" dirty="0">
                <a:solidFill>
                  <a:srgbClr val="183248"/>
                </a:solidFill>
                <a:latin typeface="Aptos"/>
              </a:rPr>
              <a:t>Coffee break</a:t>
            </a:r>
            <a:endParaRPr sz="910" b="1" dirty="0">
              <a:solidFill>
                <a:srgbClr val="183248"/>
              </a:solidFill>
              <a:latin typeface="Aptos"/>
            </a:endParaRPr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542FD0FC-4B5C-4E5E-8C25-5B774EBD95CA}"/>
              </a:ext>
            </a:extLst>
          </p:cNvPr>
          <p:cNvSpPr txBox="1"/>
          <p:nvPr/>
        </p:nvSpPr>
        <p:spPr>
          <a:xfrm>
            <a:off x="6155944" y="4879962"/>
            <a:ext cx="792076" cy="250838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lang="en-US" sz="910" b="1" dirty="0">
                <a:solidFill>
                  <a:srgbClr val="183248"/>
                </a:solidFill>
                <a:latin typeface="Aptos"/>
              </a:rPr>
              <a:t>Coffee break</a:t>
            </a:r>
            <a:endParaRPr sz="910" b="1" dirty="0">
              <a:solidFill>
                <a:srgbClr val="183248"/>
              </a:solidFill>
              <a:latin typeface="Aptos"/>
            </a:endParaRPr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B2234AFE-EC4F-E54F-0AA7-6DB93ED6B0CC}"/>
              </a:ext>
            </a:extLst>
          </p:cNvPr>
          <p:cNvSpPr txBox="1"/>
          <p:nvPr/>
        </p:nvSpPr>
        <p:spPr>
          <a:xfrm>
            <a:off x="9101192" y="4706482"/>
            <a:ext cx="612540" cy="227755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r>
              <a:rPr lang="en-US" sz="760" b="1" dirty="0">
                <a:latin typeface="Aptos"/>
              </a:rPr>
              <a:t>10,30-11,00</a:t>
            </a:r>
            <a:endParaRPr sz="760" b="1" dirty="0">
              <a:latin typeface="Aptos"/>
            </a:endParaRPr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C37434DC-24F6-F8D4-0363-A320B8E8C25C}"/>
              </a:ext>
            </a:extLst>
          </p:cNvPr>
          <p:cNvSpPr txBox="1"/>
          <p:nvPr/>
        </p:nvSpPr>
        <p:spPr>
          <a:xfrm>
            <a:off x="6144768" y="4758265"/>
            <a:ext cx="612540" cy="227755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r>
              <a:rPr lang="en-US" sz="760" b="1" dirty="0">
                <a:latin typeface="Aptos"/>
              </a:rPr>
              <a:t>10,30-11,00</a:t>
            </a:r>
            <a:endParaRPr sz="760" b="1" dirty="0">
              <a:latin typeface="Aptos"/>
            </a:endParaRPr>
          </a:p>
        </p:txBody>
      </p:sp>
      <p:sp>
        <p:nvSpPr>
          <p:cNvPr id="236" name="TextBox 235">
            <a:extLst>
              <a:ext uri="{FF2B5EF4-FFF2-40B4-BE49-F238E27FC236}">
                <a16:creationId xmlns:a16="http://schemas.microsoft.com/office/drawing/2014/main" id="{F1971405-12C2-03B8-F112-095524D93561}"/>
              </a:ext>
            </a:extLst>
          </p:cNvPr>
          <p:cNvSpPr txBox="1"/>
          <p:nvPr/>
        </p:nvSpPr>
        <p:spPr>
          <a:xfrm>
            <a:off x="6212788" y="6085033"/>
            <a:ext cx="612540" cy="227755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r>
              <a:rPr lang="en-US" sz="760" b="1" dirty="0">
                <a:latin typeface="Aptos"/>
              </a:rPr>
              <a:t>12,30-14,00</a:t>
            </a:r>
            <a:endParaRPr sz="760" b="1" dirty="0">
              <a:latin typeface="Aptos"/>
            </a:endParaRP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8B983B2B-382A-CB26-435F-DCCFE25DF1D7}"/>
              </a:ext>
            </a:extLst>
          </p:cNvPr>
          <p:cNvSpPr txBox="1"/>
          <p:nvPr/>
        </p:nvSpPr>
        <p:spPr>
          <a:xfrm>
            <a:off x="9158192" y="6075994"/>
            <a:ext cx="612540" cy="227755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r>
              <a:rPr lang="en-US" sz="760" b="1" dirty="0">
                <a:latin typeface="Aptos"/>
              </a:rPr>
              <a:t>12,30-14,00</a:t>
            </a:r>
            <a:endParaRPr sz="760" b="1" dirty="0">
              <a:latin typeface="Aptos"/>
            </a:endParaRP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1F0A505A-1C63-3E7F-BE15-85FE94828005}"/>
              </a:ext>
            </a:extLst>
          </p:cNvPr>
          <p:cNvSpPr txBox="1"/>
          <p:nvPr/>
        </p:nvSpPr>
        <p:spPr>
          <a:xfrm>
            <a:off x="3250183" y="6208660"/>
            <a:ext cx="763222" cy="250838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lang="en-US" sz="910" b="1" dirty="0">
                <a:solidFill>
                  <a:srgbClr val="183248"/>
                </a:solidFill>
                <a:latin typeface="Aptos"/>
              </a:rPr>
              <a:t>Lunch break</a:t>
            </a:r>
            <a:endParaRPr sz="910" b="1" dirty="0">
              <a:solidFill>
                <a:srgbClr val="183248"/>
              </a:solidFill>
              <a:latin typeface="Aptos"/>
            </a:endParaRP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D01DD331-D9F9-FCB6-9BA9-ECA6BF12364B}"/>
              </a:ext>
            </a:extLst>
          </p:cNvPr>
          <p:cNvSpPr txBox="1"/>
          <p:nvPr/>
        </p:nvSpPr>
        <p:spPr>
          <a:xfrm>
            <a:off x="9158192" y="6208660"/>
            <a:ext cx="763222" cy="250838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lang="en-US" sz="910" b="1" dirty="0">
                <a:solidFill>
                  <a:srgbClr val="183248"/>
                </a:solidFill>
                <a:latin typeface="Aptos"/>
              </a:rPr>
              <a:t>Lunch break</a:t>
            </a:r>
            <a:endParaRPr sz="910" b="1" dirty="0">
              <a:solidFill>
                <a:srgbClr val="183248"/>
              </a:solidFill>
              <a:latin typeface="Aptos"/>
            </a:endParaRP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1DF2E333-CD1A-E5C6-BF99-9D47A4C20EE5}"/>
              </a:ext>
            </a:extLst>
          </p:cNvPr>
          <p:cNvSpPr txBox="1"/>
          <p:nvPr/>
        </p:nvSpPr>
        <p:spPr>
          <a:xfrm>
            <a:off x="6198329" y="6230941"/>
            <a:ext cx="763222" cy="250838"/>
          </a:xfrm>
          <a:prstGeom prst="rect">
            <a:avLst/>
          </a:prstGeom>
          <a:noFill/>
        </p:spPr>
        <p:txBody>
          <a:bodyPr wrap="none" lIns="54864" tIns="54864" rIns="54864" bIns="54864" anchor="t">
            <a:spAutoFit/>
          </a:bodyPr>
          <a:lstStyle/>
          <a:p>
            <a:pPr algn="l"/>
            <a:r>
              <a:rPr lang="en-US" sz="910" b="1" dirty="0">
                <a:solidFill>
                  <a:srgbClr val="183248"/>
                </a:solidFill>
                <a:latin typeface="Aptos"/>
              </a:rPr>
              <a:t>Lunch break</a:t>
            </a:r>
            <a:endParaRPr sz="910" b="1" dirty="0">
              <a:solidFill>
                <a:srgbClr val="183248"/>
              </a:solidFill>
              <a:latin typeface="Aptos"/>
            </a:endParaRPr>
          </a:p>
        </p:txBody>
      </p:sp>
      <p:sp>
        <p:nvSpPr>
          <p:cNvPr id="245" name="Star: 5 Points 244">
            <a:extLst>
              <a:ext uri="{FF2B5EF4-FFF2-40B4-BE49-F238E27FC236}">
                <a16:creationId xmlns:a16="http://schemas.microsoft.com/office/drawing/2014/main" id="{0DDBF82C-D12E-B89F-CB87-9B2032D72B37}"/>
              </a:ext>
            </a:extLst>
          </p:cNvPr>
          <p:cNvSpPr/>
          <p:nvPr/>
        </p:nvSpPr>
        <p:spPr>
          <a:xfrm>
            <a:off x="12653582" y="8882380"/>
            <a:ext cx="243840" cy="218440"/>
          </a:xfrm>
          <a:prstGeom prst="star5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47" name="Star: 5 Points 246">
            <a:extLst>
              <a:ext uri="{FF2B5EF4-FFF2-40B4-BE49-F238E27FC236}">
                <a16:creationId xmlns:a16="http://schemas.microsoft.com/office/drawing/2014/main" id="{156B1903-E222-FCBF-5CFB-AD25A5859C1E}"/>
              </a:ext>
            </a:extLst>
          </p:cNvPr>
          <p:cNvSpPr/>
          <p:nvPr/>
        </p:nvSpPr>
        <p:spPr>
          <a:xfrm>
            <a:off x="13568680" y="7096760"/>
            <a:ext cx="243840" cy="218440"/>
          </a:xfrm>
          <a:prstGeom prst="star5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49" name="Star: 5 Points 248">
            <a:extLst>
              <a:ext uri="{FF2B5EF4-FFF2-40B4-BE49-F238E27FC236}">
                <a16:creationId xmlns:a16="http://schemas.microsoft.com/office/drawing/2014/main" id="{5689DC3F-ED75-36E7-7474-E252A257CED9}"/>
              </a:ext>
            </a:extLst>
          </p:cNvPr>
          <p:cNvSpPr/>
          <p:nvPr/>
        </p:nvSpPr>
        <p:spPr>
          <a:xfrm>
            <a:off x="14276832" y="6747992"/>
            <a:ext cx="243840" cy="218440"/>
          </a:xfrm>
          <a:prstGeom prst="star5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82" name="Rectangle 81"/>
          <p:cNvSpPr/>
          <p:nvPr/>
        </p:nvSpPr>
        <p:spPr>
          <a:xfrm>
            <a:off x="6144768" y="6464808"/>
            <a:ext cx="2834639" cy="50292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50" name="Picture 249" descr="A qr code with a logo&#10;&#10;Description automatically generated">
            <a:extLst>
              <a:ext uri="{FF2B5EF4-FFF2-40B4-BE49-F238E27FC236}">
                <a16:creationId xmlns:a16="http://schemas.microsoft.com/office/drawing/2014/main" id="{4E823289-C59F-0008-2987-9D9E27FFE52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69" y="6717629"/>
            <a:ext cx="1910715" cy="1905000"/>
          </a:xfrm>
          <a:prstGeom prst="rect">
            <a:avLst/>
          </a:prstGeom>
        </p:spPr>
      </p:pic>
      <p:sp>
        <p:nvSpPr>
          <p:cNvPr id="251" name="TextBox 250">
            <a:extLst>
              <a:ext uri="{FF2B5EF4-FFF2-40B4-BE49-F238E27FC236}">
                <a16:creationId xmlns:a16="http://schemas.microsoft.com/office/drawing/2014/main" id="{0124EA94-90ED-7135-017C-4EDECEC1D327}"/>
              </a:ext>
            </a:extLst>
          </p:cNvPr>
          <p:cNvSpPr txBox="1"/>
          <p:nvPr/>
        </p:nvSpPr>
        <p:spPr>
          <a:xfrm rot="16200000">
            <a:off x="-343127" y="7456145"/>
            <a:ext cx="1821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Detailed program</a:t>
            </a:r>
            <a:endParaRPr lang="en-NL" dirty="0"/>
          </a:p>
        </p:txBody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E6AEDFB2-D52D-2B3B-1E09-4F3B3A72FC3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284272" y="-54783"/>
            <a:ext cx="1444671" cy="1444671"/>
          </a:xfrm>
          <a:prstGeom prst="rect">
            <a:avLst/>
          </a:prstGeom>
        </p:spPr>
      </p:pic>
      <p:sp>
        <p:nvSpPr>
          <p:cNvPr id="44" name="Star: 5 Points 43">
            <a:extLst>
              <a:ext uri="{FF2B5EF4-FFF2-40B4-BE49-F238E27FC236}">
                <a16:creationId xmlns:a16="http://schemas.microsoft.com/office/drawing/2014/main" id="{EF92FFDF-8798-7E65-D8C1-F0BD7FC9361D}"/>
              </a:ext>
            </a:extLst>
          </p:cNvPr>
          <p:cNvSpPr/>
          <p:nvPr/>
        </p:nvSpPr>
        <p:spPr>
          <a:xfrm>
            <a:off x="14279104" y="6968632"/>
            <a:ext cx="243840" cy="218440"/>
          </a:xfrm>
          <a:prstGeom prst="star5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6140</TotalTime>
  <Words>356</Words>
  <Application>Microsoft Office PowerPoint</Application>
  <PresentationFormat>Custom</PresentationFormat>
  <Paragraphs>96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Arial</vt:lpstr>
      <vt:lpstr>Calibri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Keesstra, Saskia</cp:lastModifiedBy>
  <cp:revision>7</cp:revision>
  <cp:lastPrinted>2026-09-02T11:01:32Z</cp:lastPrinted>
  <dcterms:created xsi:type="dcterms:W3CDTF">2013-01-27T09:14:16Z</dcterms:created>
  <dcterms:modified xsi:type="dcterms:W3CDTF">2026-09-07T07:39:40Z</dcterms:modified>
  <cp:category/>
</cp:coreProperties>
</file>